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939" r:id="rId1"/>
  </p:sldMasterIdLst>
  <p:notesMasterIdLst>
    <p:notesMasterId r:id="rId10"/>
  </p:notesMasterIdLst>
  <p:sldIdLst>
    <p:sldId id="256" r:id="rId2"/>
    <p:sldId id="352" r:id="rId3"/>
    <p:sldId id="337" r:id="rId4"/>
    <p:sldId id="340" r:id="rId5"/>
    <p:sldId id="349" r:id="rId6"/>
    <p:sldId id="354" r:id="rId7"/>
    <p:sldId id="345" r:id="rId8"/>
    <p:sldId id="353" r:id="rId9"/>
  </p:sldIdLst>
  <p:sldSz cx="9144000" cy="6858000" type="screen4x3"/>
  <p:notesSz cx="6797675" cy="992663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ECFF"/>
    <a:srgbClr val="CCFFFF"/>
    <a:srgbClr val="33CCCC"/>
    <a:srgbClr val="99CCFF"/>
    <a:srgbClr val="CCCC00"/>
    <a:srgbClr val="E6B2AC"/>
    <a:srgbClr val="F0BABA"/>
    <a:srgbClr val="FFDD4B"/>
    <a:srgbClr val="FFE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AC07E-6EE8-4626-BF9B-8C286E11C7CF}" type="datetimeFigureOut">
              <a:rPr lang="ru-RU" smtClean="0"/>
              <a:pPr/>
              <a:t>29.10.2021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F40B8-8590-4782-80D3-C96AF2AE350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843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30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221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9725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444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6859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205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800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7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02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35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5720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340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04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61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3835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03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17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40" r:id="rId1"/>
    <p:sldLayoutId id="2147485941" r:id="rId2"/>
    <p:sldLayoutId id="2147485942" r:id="rId3"/>
    <p:sldLayoutId id="2147485943" r:id="rId4"/>
    <p:sldLayoutId id="2147485944" r:id="rId5"/>
    <p:sldLayoutId id="2147485945" r:id="rId6"/>
    <p:sldLayoutId id="2147485946" r:id="rId7"/>
    <p:sldLayoutId id="2147485947" r:id="rId8"/>
    <p:sldLayoutId id="2147485948" r:id="rId9"/>
    <p:sldLayoutId id="2147485949" r:id="rId10"/>
    <p:sldLayoutId id="2147485950" r:id="rId11"/>
    <p:sldLayoutId id="2147485951" r:id="rId12"/>
    <p:sldLayoutId id="2147485952" r:id="rId13"/>
    <p:sldLayoutId id="2147485953" r:id="rId14"/>
    <p:sldLayoutId id="2147485954" r:id="rId15"/>
    <p:sldLayoutId id="214748595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1975449" y="1759789"/>
            <a:ext cx="5633049" cy="30469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Думы Тайшетского района от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26.10.2021 г. № 133 «О внесении изменений в решение Думы Тайшетского района от 22.12.2020 г. № 21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«О бюджете муниципального образования «Тайшетский район»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2021 год и на плановый период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и 2023 годов»</a:t>
            </a:r>
            <a:r>
              <a:rPr lang="ru-RU" sz="2400" dirty="0" smtClean="0">
                <a:solidFill>
                  <a:schemeClr val="tx1"/>
                </a:solidFill>
              </a:rPr>
              <a:t>         </a:t>
            </a:r>
            <a:endParaRPr lang="en-US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4405448" y="133588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06" y="0"/>
            <a:ext cx="1297577" cy="100584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420559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основных параметров бюджета муниципального образования «Тайшетский район» на 2021 год и на плановый период   2022 и 2023 годов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152898"/>
              </p:ext>
            </p:extLst>
          </p:nvPr>
        </p:nvGraphicFramePr>
        <p:xfrm>
          <a:off x="217281" y="1150231"/>
          <a:ext cx="8926719" cy="565223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411343"/>
                <a:gridCol w="1116698"/>
                <a:gridCol w="1278653"/>
                <a:gridCol w="1041847"/>
                <a:gridCol w="887239"/>
                <a:gridCol w="1107742"/>
                <a:gridCol w="1083197"/>
              </a:tblGrid>
              <a:tr h="45431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2021г. с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изменениями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08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968 293,5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3 207 399,2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239 105,7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8,06%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2 557 604,9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2 769 218,2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НЕЦЕЛЕВЫЕ, из них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937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247,9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965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693,5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445,6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3,04%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857 378,0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872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965,1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</a:t>
                      </a:r>
                      <a:r>
                        <a:rPr lang="ru-RU" sz="11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неналоговые доходы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668 733,2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678 374,0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640,7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1,44%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653 489,5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686 504,5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2 033 050,3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2 243 </a:t>
                      </a: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710,4</a:t>
                      </a:r>
                      <a:endParaRPr lang="ru-RU" sz="12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210 </a:t>
                      </a: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660,1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10,36%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1 700 226,9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1 896 253,1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591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прочих  остатков 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субсидий, субвенций и иных межбюджетных трансфертов, имеющих целевое назначение, прошлых лет 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- 2 004,7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- 2 004,7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591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бюджетов бюджетной системы РФ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возврата остатков субсидий, субвенций и иных межбюджетных трансфертов, имеющих целевое назначение, прошлых лет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3 026 161,0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3 274 766,7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248 605,7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8,22%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2 590 279,3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2 800 110,8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(без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целевых)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993 110,7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1 031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056,3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 </a:t>
                      </a: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945,6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3,82%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872 897,9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867 987,7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2 033 050,3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2 243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210 </a:t>
                      </a: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660,1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10,36%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1 700 226,9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1 896 253,1</a:t>
                      </a: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Условно-утвержденные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17 154,5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35 870,0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57 867,5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67 367,5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9 500,0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16,42%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32 674,4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30 892,6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443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ДЕФИЦИТА</a:t>
                      </a:r>
                      <a:endParaRPr lang="ru-RU" sz="11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8,7%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9,9%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1,2п.п.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5,0%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4,5%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443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ДОЛГ</a:t>
                      </a:r>
                      <a:endParaRPr lang="ru-RU" sz="11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55 796,5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65 296,5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9 500,0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17,03%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83 758,2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114 822,3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долга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8,3%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9,6%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1,3п.п</a:t>
                      </a: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869134"/>
            <a:ext cx="1447800" cy="203130"/>
          </a:xfrm>
          <a:prstGeom prst="rect">
            <a:avLst/>
          </a:prstGeom>
        </p:spPr>
        <p:txBody>
          <a:bodyPr vert="horz" lIns="0" tIns="0" rIns="0" bIns="0" anchor="ctr" anchorCtr="1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298" y="0"/>
            <a:ext cx="1262744" cy="93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0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1214" y="508957"/>
            <a:ext cx="7315201" cy="905775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108000" bIns="7200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Факторы, влияющие на необходимость уточнения параметров бюджета муниципального образования «Тайшетский район» на 202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 и на плановый период   202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202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годов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854678" y="1966822"/>
            <a:ext cx="6564703" cy="3485071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Увеличение объемов безвозмездных поступлений из областного бюджета на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 и на плановый период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и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годов в соответствии с государственными программами и подпрограммами Иркутской области, нормативно-правовыми актами Иркутской области;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увеличение налоговых и неналоговых доходов в связи с прогнозируемыми поступлениями  доходов в бюджет муниципального образования "Тайшетский район»;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объемов финансового обеспечения реализации мероприятий муниципальных программ</a:t>
            </a: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муниципального образования "Тайшетский район";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программы муниципальных внутренних заимствований муниципального образования «Тайшетский район» на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 и на плановый период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и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годов;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источников финансирования дефицита бюджета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муниципального образования 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"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Тайшетский район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"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на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 и на плановый период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и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годов.</a:t>
            </a:r>
          </a:p>
          <a:p>
            <a:endParaRPr lang="ru-RU" dirty="0">
              <a:latin typeface="Arial Narrow" pitchFamily="34" charset="0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723" y="0"/>
            <a:ext cx="1279586" cy="1071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7878"/>
            <a:ext cx="7611291" cy="488004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Уточнение объемов финансового обеспечения реализации мероприятий муниципальных программ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непрограммных расходов бюджета на 202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год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529824"/>
              </p:ext>
            </p:extLst>
          </p:nvPr>
        </p:nvGraphicFramePr>
        <p:xfrm>
          <a:off x="1" y="1066800"/>
          <a:ext cx="8999143" cy="571783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107203"/>
                <a:gridCol w="927338"/>
                <a:gridCol w="1021579"/>
                <a:gridCol w="943023"/>
              </a:tblGrid>
              <a:tr h="436487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 с изменениями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"Безопасность" на 2020-2025</a:t>
                      </a:r>
                      <a:endParaRPr lang="ru-RU" sz="11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21 981,7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25 196,7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3 215,0</a:t>
                      </a: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"Охрана труда"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6 536,6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6 735,8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199,2</a:t>
                      </a: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«Градостроительная политика на территории Тайшетского района"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</a:tr>
              <a:tr h="20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"Молодым семьям – доступное жильё"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9 781,9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9 781,9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2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"Охрана окружающей среды и обеспечение экологической безопасности в Тайшетском районе" на 2018 – 2023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сельского хозяйства и регулирование рынков сельскохозяйственной продукции, сырья и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продовольствия"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- 7,4</a:t>
                      </a:r>
                    </a:p>
                  </a:txBody>
                  <a:tcPr/>
                </a:tc>
              </a:tr>
              <a:tr h="396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"Управление муниципальными финансами в муниципальном образовании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180 114,7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199 150,6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19 035,9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9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"Развитие экономического потенциала на территории Тайшетского района" на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- 13,1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88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образования"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2 187 575,8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2 404 409,6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216 833,8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культуры,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спорта и молодежной политики на территории Тайшетского района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233 793,3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234 264,8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471,5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"Социальная поддержка отдельных категорий населения муниципального образования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200 829,5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209 796,5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8 967,0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"Муниципальное управление"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107 186,3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106 951,6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- 234,7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"Повышение эффективности управления муниципальным имуществом муниципального образования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39 007,4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38 113,1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- 894,3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5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дорожного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хозяйства"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9 457,8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9 457,8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общественной безопасности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профилактика правонарушений и социального сиротства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Тайшетского района"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2 561,0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2 830,4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269,4</a:t>
                      </a:r>
                      <a:endParaRPr lang="ru-RU" sz="11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24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муниципальным программам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2 999 149,2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3 246 991,5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247 842,3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2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направления деятельности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27 011,8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27 775,2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763,4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93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3 026 161,0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3 274 766,7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248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605,7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 rot="10645576" flipH="1" flipV="1">
            <a:off x="8223711" y="784477"/>
            <a:ext cx="1178971" cy="259606"/>
          </a:xfrm>
          <a:prstGeom prst="rect">
            <a:avLst/>
          </a:prstGeom>
        </p:spPr>
        <p:txBody>
          <a:bodyPr vert="horz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</a:t>
            </a:r>
            <a:r>
              <a:rPr lang="ru-RU" sz="1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301" y="0"/>
            <a:ext cx="1234621" cy="977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7576" y="439948"/>
            <a:ext cx="7465423" cy="688256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tIns="36000" bIns="36000" anchor="t" anchorCtr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расходов на 2021 год, источником финансового обеспечения которых являются целевые безвозмездные поступления</a:t>
            </a:r>
            <a:r>
              <a:rPr lang="ru-RU" sz="1400" dirty="0" smtClean="0">
                <a:solidFill>
                  <a:schemeClr val="tx1"/>
                </a:solidFill>
              </a:rPr>
              <a:t>  </a:t>
            </a:r>
            <a:r>
              <a:rPr lang="ru-RU" sz="1600" dirty="0" smtClean="0">
                <a:solidFill>
                  <a:schemeClr val="tx1"/>
                </a:solidFill>
              </a:rPr>
              <a:t>        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663532"/>
              </p:ext>
            </p:extLst>
          </p:nvPr>
        </p:nvGraphicFramePr>
        <p:xfrm>
          <a:off x="348342" y="1471748"/>
          <a:ext cx="8708572" cy="519466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4469"/>
                <a:gridCol w="7296996"/>
                <a:gridCol w="1037107"/>
              </a:tblGrid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расходов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/>
                </a:tc>
              </a:tr>
              <a:tr h="28130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деятельности специалиста, осуществляющего государственные полномочия в сфере труда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49,1</a:t>
                      </a:r>
                    </a:p>
                  </a:txBody>
                  <a:tcPr/>
                </a:tc>
              </a:tr>
              <a:tr h="468835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государственных гарантий реализации прав на получение общедоступного и бесплатного дошкольного образования в муниципальных дошкольных образовательных и общеобразовательных организациях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34 658,5</a:t>
                      </a:r>
                    </a:p>
                  </a:txBody>
                  <a:tcPr/>
                </a:tc>
              </a:tr>
              <a:tr h="644434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государственных гарантий реализации прав на получение общедоступного и бесплатного начального общего, основного общего, среднего общего образования в муниципальных общеобразовательных организациях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165 644,9</a:t>
                      </a:r>
                    </a:p>
                  </a:txBody>
                  <a:tcPr/>
                </a:tc>
              </a:tr>
              <a:tr h="468835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мероприятий по модернизации библиотек в части комплектования книжных фондов библиотек муниципальных образований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368,0</a:t>
                      </a:r>
                    </a:p>
                  </a:txBody>
                  <a:tcPr/>
                </a:tc>
              </a:tr>
              <a:tr h="279653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Предоставление гражданам субсидий на оплату жилых помещений и коммунальных услуг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179,8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9653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бесплатным питанием льготников (детей-инвалидов, детей-сирот и детей, оставшихся без попечения родителей) в образовательных организациях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162,2</a:t>
                      </a:r>
                    </a:p>
                  </a:txBody>
                  <a:tcPr/>
                </a:tc>
              </a:tr>
              <a:tr h="279653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бесплатным двухразовым питанием обучающихся с ограниченными возможностями здоровья в муниципальных образовательных организациях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543,8</a:t>
                      </a:r>
                    </a:p>
                  </a:txBody>
                  <a:tcPr/>
                </a:tc>
              </a:tr>
              <a:tr h="279653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бесплатным питанием учащихся из многодетных и малоимущих семей в муниципальных общеобразовательных организациях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- 5 426,8</a:t>
                      </a:r>
                    </a:p>
                  </a:txBody>
                  <a:tcPr/>
                </a:tc>
              </a:tr>
              <a:tr h="279653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бесплатным питьевым молоком обучающихся 1-4 классов муниципальных общеобразовательных организаций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- 218,5</a:t>
                      </a:r>
                    </a:p>
                  </a:txBody>
                  <a:tcPr/>
                </a:tc>
              </a:tr>
              <a:tr h="468835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бесплатного питания обучающихся, получающих начальное общее образование в муниципальных образовательных организациях, готовность которых к обеспечению горячим питанием 100 процентов обучающихся, получающих начальное общее образование, не подтверждена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- 44,8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066800"/>
            <a:ext cx="1447800" cy="204651"/>
          </a:xfrm>
          <a:prstGeom prst="rect">
            <a:avLst/>
          </a:prstGeom>
        </p:spPr>
        <p:txBody>
          <a:bodyPr vert="horz" lIns="0" tIns="0" rIns="0" bIns="0" anchor="ctr" anchorCtr="1">
            <a:normAutofit fontScale="3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361" y="0"/>
            <a:ext cx="1293224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27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7576" y="439948"/>
            <a:ext cx="7465423" cy="688256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tIns="36000" bIns="36000" anchor="t" anchorCtr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расходов на 2021 год, источником финансового обеспечения которых являются целевые безвозмездные поступления</a:t>
            </a:r>
            <a:r>
              <a:rPr lang="ru-RU" sz="1400" dirty="0" smtClean="0">
                <a:solidFill>
                  <a:schemeClr val="tx1"/>
                </a:solidFill>
              </a:rPr>
              <a:t>  </a:t>
            </a:r>
            <a:r>
              <a:rPr lang="ru-RU" sz="1600" dirty="0" smtClean="0">
                <a:solidFill>
                  <a:schemeClr val="tx1"/>
                </a:solidFill>
              </a:rPr>
              <a:t>        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174784"/>
              </p:ext>
            </p:extLst>
          </p:nvPr>
        </p:nvGraphicFramePr>
        <p:xfrm>
          <a:off x="992776" y="1723768"/>
          <a:ext cx="8064137" cy="323162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46758"/>
                <a:gridCol w="6757018"/>
                <a:gridCol w="960361"/>
              </a:tblGrid>
              <a:tr h="408613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расходов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/>
                </a:tc>
              </a:tr>
              <a:tr h="454015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бесплатным питанием обучающихся, пребывающих на полном государственном обеспечении в организациях социального обслуживания, посещающих общеобразовательные организации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- 236,1</a:t>
                      </a:r>
                    </a:p>
                  </a:txBody>
                  <a:tcPr/>
                </a:tc>
              </a:tr>
              <a:tr h="465569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Осуществление государственных полномочий по хранению, комплектованию, учету и использованию архивных документов, относящихся к государственной собственности Иркутской области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538,7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4015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Осуществление государственных полномочий  по определению персонального состава и обеспечению деятельности административных комиссий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171,9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5569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деятельности комиссии по делам несовершеннолетних и защите их прав при администрации Тайшетского района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269,4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7705"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210 660,1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066800"/>
            <a:ext cx="1447800" cy="204651"/>
          </a:xfrm>
          <a:prstGeom prst="rect">
            <a:avLst/>
          </a:prstGeom>
        </p:spPr>
        <p:txBody>
          <a:bodyPr vert="horz" lIns="0" tIns="0" rIns="0" bIns="0" anchor="ctr" anchorCtr="1">
            <a:normAutofit fontScale="3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361" y="0"/>
            <a:ext cx="1293224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19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595222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расходной части бюджета на 2021 год                               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собственных доходов )</a:t>
            </a:r>
            <a:r>
              <a:rPr lang="ru-RU" sz="13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13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13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2385256"/>
              </p:ext>
            </p:extLst>
          </p:nvPr>
        </p:nvGraphicFramePr>
        <p:xfrm>
          <a:off x="60960" y="1332411"/>
          <a:ext cx="9004663" cy="543046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57051"/>
                <a:gridCol w="7692601"/>
                <a:gridCol w="955011"/>
              </a:tblGrid>
              <a:tr h="149677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/>
                </a:tc>
              </a:tr>
              <a:tr h="26400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дошкольного образования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5 000,9</a:t>
                      </a:r>
                    </a:p>
                  </a:txBody>
                  <a:tcPr/>
                </a:tc>
              </a:tr>
              <a:tr h="26400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общего образования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13 985,4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400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дополнительного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- 5 623,5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400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Выравнивание бюджетной обеспеченности муниципальных образований Тайшетского района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18 994,8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400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сбалансированности бюджетов муниципальных образований Тайшетского района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689,6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400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Выполнение комплекса противопожарных мероприятий в учреждениях образования и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3 215,0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001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Приобретение спецодежды,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спецобуви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средств индивидуальной защиты, смывающих и обезвреживающих средств в учреждениях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- 40,2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400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предварительных и периодических медицинских осмотров работников учреждений в сфере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- 5,3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400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предупредительных мер по сокращению производственного травматизма и проф. заболеваний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- 44,4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7044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обучения руководителей и специалистов в сфере труда в учреждениях образования и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400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специальной оценки условий труда в учреждениях культуры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- 10,7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001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и проведение на территории района конкурсов, организуемых с целью популяризации и повышения престижа профессий в сельскохозяйственном производстве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- 7,4</a:t>
                      </a:r>
                    </a:p>
                  </a:txBody>
                  <a:tcPr/>
                </a:tc>
              </a:tr>
              <a:tr h="44001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Содействие в организации и проведении ярмарок по реализации сельскохозяйственной продукции и продуктов питания на территории Тайшетского района, конкурсов, смотров-конкурсов, конкурсов проф. мастерства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- 13,1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400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льготным питанием детей в пришкольных интернатах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7098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бесплатным двухразовым питанием обучающихся с ограниченными возможностями здоровья в муниципальных образовательных организациях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81,3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7098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Осуществление полномочий в сфере образования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2 472,0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043796"/>
            <a:ext cx="1447800" cy="232913"/>
          </a:xfrm>
          <a:prstGeom prst="rect">
            <a:avLst/>
          </a:prstGeom>
        </p:spPr>
        <p:txBody>
          <a:bodyPr vert="horz" lIns="0" tIns="0" rIns="0" bIns="0" anchor="ctr" anchorCtr="1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06" y="0"/>
            <a:ext cx="1262744" cy="104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72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595222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расходной части бюджета на 2021 год                               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собственных доходов )</a:t>
            </a:r>
            <a:r>
              <a:rPr lang="ru-RU" sz="13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13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13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230562"/>
              </p:ext>
            </p:extLst>
          </p:nvPr>
        </p:nvGraphicFramePr>
        <p:xfrm>
          <a:off x="95794" y="1201782"/>
          <a:ext cx="8978537" cy="553083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77978"/>
                <a:gridCol w="7690662"/>
                <a:gridCol w="809897"/>
              </a:tblGrid>
              <a:tr h="44457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/>
                </a:tc>
              </a:tr>
              <a:tr h="41493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материально-технической базы образовательных организаций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строительство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объекта «Детское дошкольное учреждение на 120 мест, расположенное по адресу: Иркутская область, г. Тайшет, ул. Зои Космодемьянской, 7)</a:t>
                      </a: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- 230,9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6744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Осуществление полномочий в сфере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731,0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873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6744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мероприятий по модернизации библиотек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2403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бесплатного питания обучающихся, получающих начальное общее образование в муниципальных образовательных организациях, готовность которых к обеспечению горячим питанием 100 процентов обучающихся, получающих начальное общее образование, не подтверждена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- 6,7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6744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подвоза учащихся по бесплатному проездному билету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85,0</a:t>
                      </a:r>
                    </a:p>
                  </a:txBody>
                  <a:tcPr/>
                </a:tc>
              </a:tr>
              <a:tr h="444574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бесплатным питьевым молоком обучающихся 1-4 классов муниципальных общеобразовательных организаций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- 32,6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506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Пенсии за выслугу лет гражданам, замещавшим должности муниципальной службы Тайшетского района и денежные выплаты к пенсиям лицам, удостоенным Почетного звания «Почетный гражданин Тайшетского района»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6744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доступности объектов культуры для инвалидов и других маломобильных групп населения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- 54,2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4574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Оснащение необходимым оборудованием лагерей дневного пребывания на базе общеобразовательных организаций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- 123,0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6744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и проведение смен лагерей дневного пребывания на базе общеобразовательных организаций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- 169,3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2427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имущества казны и ликвидация муниципальных предприятий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6744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- 1831,5</a:t>
                      </a:r>
                    </a:p>
                  </a:txBody>
                  <a:tcPr/>
                </a:tc>
              </a:tr>
              <a:tr h="423261">
                <a:tc>
                  <a:txBody>
                    <a:bodyPr/>
                    <a:lstStyle/>
                    <a:p>
                      <a:pPr algn="ctr"/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ИТОГО: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945,6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811589" y="817906"/>
            <a:ext cx="1245325" cy="331625"/>
          </a:xfrm>
          <a:prstGeom prst="rect">
            <a:avLst/>
          </a:prstGeom>
        </p:spPr>
        <p:txBody>
          <a:bodyPr vert="horz" lIns="0" tIns="0" rIns="0" bIns="0" anchor="ctr" anchorCtr="1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06" y="0"/>
            <a:ext cx="1262744" cy="104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73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24158</TotalTime>
  <Words>1612</Words>
  <Application>Microsoft Office PowerPoint</Application>
  <PresentationFormat>Экран (4:3)</PresentationFormat>
  <Paragraphs>357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 Unicode MS</vt:lpstr>
      <vt:lpstr>Arial</vt:lpstr>
      <vt:lpstr>Arial Narrow</vt:lpstr>
      <vt:lpstr>Calibri</vt:lpstr>
      <vt:lpstr>Century Gothic</vt:lpstr>
      <vt:lpstr>Times New Roman</vt:lpstr>
      <vt:lpstr>Wingdings 3</vt:lpstr>
      <vt:lpstr>Легкий дым</vt:lpstr>
      <vt:lpstr> </vt:lpstr>
      <vt:lpstr>Изменение основных параметров бюджета муниципального образования «Тайшетский район» на 2021 год и на плановый период   2022 и 2023 годов                                                                                                                                            </vt:lpstr>
      <vt:lpstr>Факторы, влияющие на необходимость уточнения параметров бюджета муниципального образования «Тайшетский район» на 2021 год и на плановый период   2022 и 2023 годов                                                                                                                                            </vt:lpstr>
      <vt:lpstr>Уточнение объемов финансового обеспечения реализации мероприятий муниципальных программ и непрограммных расходов бюджета на 2021 год</vt:lpstr>
      <vt:lpstr>Уточнение расходов на 2021 год, источником финансового обеспечения которых являются целевые безвозмездные поступления                                                                                                                                            </vt:lpstr>
      <vt:lpstr>Уточнение расходов на 2021 год, источником финансового обеспечения которых являются целевые безвозмездные поступления                                                                                                                                            </vt:lpstr>
      <vt:lpstr>Уточнение расходной части бюджета на 2021 год                                 (за счет собственных доходов )                                                                                                                                            </vt:lpstr>
      <vt:lpstr>Уточнение расходной части бюджета на 2021 год                                 (за счет собственных доходов )                                                                                                               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Финуправление</cp:lastModifiedBy>
  <cp:revision>3532</cp:revision>
  <cp:lastPrinted>2021-10-18T03:39:37Z</cp:lastPrinted>
  <dcterms:modified xsi:type="dcterms:W3CDTF">2021-10-29T03:32:35Z</dcterms:modified>
</cp:coreProperties>
</file>